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1" r:id="rId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15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D4C5A06-8D89-747C-C689-81A72A76F8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55580CF-8686-BE3D-0861-B7D53C9AB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1D0C72D-C3D2-6A39-AAC8-26C32BC2F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E2D856A-151A-372C-2E9B-083F4F0F4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C3BED68-CB56-9299-295F-F2461C71A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1807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8CE3C3-0485-B6C7-A3BA-CBB61CD6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81E382F-1586-1903-182A-F28BA51C9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C8FEE9A-DA3F-01D8-1211-9ED70148D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0E65DFF-3CC3-B261-3BF4-73B7845D6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8FA3A81-6C70-FCC4-37C6-F9F20F171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0484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AF4EE9BA-AE6A-EE3F-FC8E-C610216209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B64755D-E465-804F-8357-D0AF5C4D3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243475E-B338-87B7-586C-3D6850091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7589A4F-B3C7-D149-71CF-361A6489F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55BB1AD-89B3-AFBB-6DEE-8A07A900B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8037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593" y="1012653"/>
            <a:ext cx="11776432" cy="5503352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516006"/>
            <a:ext cx="41148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53279" y="6504269"/>
            <a:ext cx="2743200" cy="365125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1537667-66A3-4DFD-9EA7-FC22B3192F9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-2"/>
            <a:ext cx="8483600" cy="382035"/>
          </a:xfrm>
          <a:prstGeom prst="rect">
            <a:avLst/>
          </a:prstGeom>
          <a:gradFill>
            <a:gsLst>
              <a:gs pos="0">
                <a:srgbClr val="B7DA68"/>
              </a:gs>
              <a:gs pos="50000">
                <a:schemeClr val="accent3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TW" altLang="en-US" sz="1800"/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12" hasCustomPrompt="1"/>
          </p:nvPr>
        </p:nvSpPr>
        <p:spPr>
          <a:xfrm>
            <a:off x="11289" y="9523"/>
            <a:ext cx="9006921" cy="348665"/>
          </a:xfrm>
          <a:noFill/>
        </p:spPr>
        <p:txBody>
          <a:bodyPr wrap="square" rtlCol="0" anchor="ctr">
            <a:noAutofit/>
          </a:bodyPr>
          <a:lstStyle>
            <a:lvl1pPr marL="0" indent="0">
              <a:buNone/>
              <a:defRPr lang="zh-TW" altLang="en-US" sz="1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266700" lvl="0" indent="-266700"/>
            <a:r>
              <a:rPr lang="en-US" altLang="zh-TW" sz="1200" b="1" dirty="0"/>
              <a:t>0-0</a:t>
            </a:r>
            <a:r>
              <a:rPr lang="zh-TW" altLang="en-US" sz="1200" b="1" dirty="0"/>
              <a:t>請在此輸入評鑑要項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245471" y="391461"/>
            <a:ext cx="11739553" cy="577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>
                <a:ln w="6350">
                  <a:solidFill>
                    <a:srgbClr val="FF4BA5"/>
                  </a:solidFill>
                </a:ln>
                <a:gradFill flip="none" rotWithShape="1">
                  <a:gsLst>
                    <a:gs pos="0">
                      <a:srgbClr val="CC0066">
                        <a:shade val="30000"/>
                        <a:satMod val="115000"/>
                      </a:srgbClr>
                    </a:gs>
                    <a:gs pos="50000">
                      <a:srgbClr val="CC0066">
                        <a:shade val="67500"/>
                        <a:satMod val="115000"/>
                      </a:srgbClr>
                    </a:gs>
                    <a:gs pos="100000">
                      <a:srgbClr val="CC0066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pPr marL="0" lvl="0" algn="ctr"/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2785BEA-024E-442A-ADCD-555108864A4A}"/>
              </a:ext>
            </a:extLst>
          </p:cNvPr>
          <p:cNvSpPr/>
          <p:nvPr userDrawn="1"/>
        </p:nvSpPr>
        <p:spPr>
          <a:xfrm flipH="1">
            <a:off x="3708400" y="-2025"/>
            <a:ext cx="8483600" cy="382035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50000">
                <a:schemeClr val="tx2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TW" altLang="en-US" sz="1800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4B836DCA-9E91-4169-BE7C-EA11C337BE4B}"/>
              </a:ext>
            </a:extLst>
          </p:cNvPr>
          <p:cNvSpPr txBox="1">
            <a:spLocks/>
          </p:cNvSpPr>
          <p:nvPr userDrawn="1"/>
        </p:nvSpPr>
        <p:spPr>
          <a:xfrm>
            <a:off x="5435602" y="6351"/>
            <a:ext cx="6746973" cy="348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TW" altLang="en-US" sz="1400" b="1" kern="1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zh-TW" alt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08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89B31A5-BD9D-68C4-857C-EF8FB5AD2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74B62D1-B322-6392-CE8C-21DEE97DF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0CD31BB-496E-1AAF-0544-CE2996C74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33C69E-F46B-9988-E492-85E5D0980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696E437-C284-8D65-8BC2-8DCFE6A34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479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6670CCF-E18C-FCD3-2EE2-90055C550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0096E8D-1538-B527-2604-715D2A562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02F71C3-6E97-3A42-24A9-1611E7D99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DF0CD89-BF98-96B5-7B07-FC6A65C56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EE70143-B9B6-CC83-0721-8284977B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74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917B0D-37AD-BE72-D55A-96C216A57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3886EAB-7B9C-81BA-3C52-5502A14C56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D17A53-05AE-8B84-78B2-A293FEA9D6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B0BA58E-E740-4B9B-C388-62503AFA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F72DFFF-DFEF-915A-C830-D994225C7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34E9591-BE5A-7D17-46AE-366F6C5F7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2027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2FE4650-1A1F-3C3E-7944-53A78365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9FA26F6-ED88-8428-54E1-F6025EFBD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7B6CD90-46E0-FB44-8EAE-9EAFB5E62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9FDF1F8-019A-007D-C000-C3D718E7E5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BFB4CB9A-86BE-14EB-51A9-74C0641353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57804B02-D568-91DA-CFBA-D1C23CDE0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C754983F-BA25-816C-B142-235E6AB89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19226844-453D-6A51-5ACE-E6BB27DA0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8236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4F3449D-0566-99DE-DF6B-24163A6C8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631AC37-3206-3A7D-C91D-8E1C63016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ED0A3D2-500B-ADE8-595D-9C1B3E6B4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30341B0-CA29-6335-731D-C5E069D47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0981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58515A11-152F-F6D8-EE87-A41C7DEE9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6C58DEA6-A84F-9043-12C1-B000AA75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1EE7117-BFA7-B093-3408-A89C5EF46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265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2D2DB2-F3D7-3FD5-EF27-D55895764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20D7F18-C4E4-541C-E248-D14A27ECE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555F873-D46A-8834-0B8B-D6CABCE59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4098B5D-2E97-7FA8-5441-D3D962AF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AC375A7-A0FE-BDF0-BD53-E893AE651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B4C7126-E7A8-D315-8168-95575FCA5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9582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A493C9-FC54-FBE8-ABE0-3E19E6BE9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CF237534-530C-5D7F-1AC8-AC09E327DE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380D1AB-FB5B-3241-8F0E-DE3EBBCA13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6687986-1007-CE96-FB95-FF05F36B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9860D0-BE43-2A69-B3D8-954CF506A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3D95FD1-02B5-787A-9E47-AF05E16D7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1443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1CF7A18-1673-652A-9DD7-F500F9471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62A8934-F51B-FD29-5903-CF66C72712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93CAD0D-250A-02AE-AE47-0DA1D4DA7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4D2DA52-E6A0-BB9C-60D6-62B83EFF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0AA9B3C-2BEB-1966-2095-7C9A656E64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218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015F78-9691-00C0-1AA3-6585BBF363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5374"/>
            <a:ext cx="9144000" cy="2754589"/>
          </a:xfrm>
        </p:spPr>
        <p:txBody>
          <a:bodyPr>
            <a:normAutofit fontScale="90000"/>
          </a:bodyPr>
          <a:lstStyle/>
          <a:p>
            <a:r>
              <a:rPr lang="zh-TW" altLang="zh-TW" sz="7300" dirty="0">
                <a:effectLst/>
              </a:rPr>
              <a:t>寵物照護與美容系</a:t>
            </a:r>
            <a:br>
              <a:rPr lang="en-US" altLang="zh-TW" sz="7300" dirty="0">
                <a:effectLst/>
              </a:rPr>
            </a:br>
            <a:r>
              <a:rPr lang="zh-TW" altLang="zh-TW" sz="7300" dirty="0">
                <a:effectLst/>
              </a:rPr>
              <a:t>日</a:t>
            </a:r>
            <a:r>
              <a:rPr lang="zh-TW" altLang="en-US" sz="7300" dirty="0">
                <a:effectLst/>
              </a:rPr>
              <a:t>間部五專</a:t>
            </a:r>
            <a:br>
              <a:rPr lang="en-US" altLang="zh-TW" dirty="0">
                <a:effectLst/>
              </a:rPr>
            </a:b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7421EC03-B1D5-B1D5-EA9F-34E0CFD8D5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zh-TW" sz="6600" dirty="0">
                <a:effectLst/>
              </a:rPr>
              <a:t>課程</a:t>
            </a:r>
            <a:r>
              <a:rPr lang="zh-TW" altLang="en-US" sz="6600" dirty="0">
                <a:effectLst/>
              </a:rPr>
              <a:t>地圖</a:t>
            </a:r>
            <a:endParaRPr lang="zh-TW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060109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9DCF7A0-046A-45AF-B0E9-8F9A9B420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1537667-66A3-4DFD-9EA7-FC22B3192F9A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5A481652-5BB0-4643-80E0-EA3BA0DE96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TW" dirty="0"/>
              <a:t>2-5 </a:t>
            </a:r>
            <a:r>
              <a:rPr lang="zh-TW" altLang="en-US" dirty="0"/>
              <a:t>提升學生專業能力之措施</a:t>
            </a:r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639D1B1E-ED10-453F-85F4-A0E3B4CA6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>
                <a:effectLst/>
              </a:rPr>
              <a:t>寵物照護與美容系日</a:t>
            </a:r>
            <a:r>
              <a:rPr lang="zh-TW" altLang="en-US" dirty="0">
                <a:effectLst/>
              </a:rPr>
              <a:t>五專</a:t>
            </a:r>
            <a:r>
              <a:rPr lang="zh-TW" altLang="zh-TW" dirty="0">
                <a:effectLst/>
              </a:rPr>
              <a:t>課程</a:t>
            </a:r>
            <a:endParaRPr lang="zh-TW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04618" y="969110"/>
          <a:ext cx="1433680" cy="5677535"/>
        </p:xfrm>
        <a:graphic>
          <a:graphicData uri="http://schemas.openxmlformats.org/drawingml/2006/table">
            <a:tbl>
              <a:tblPr firstRow="1" firstCol="1" bandRow="1"/>
              <a:tblGrid>
                <a:gridCol w="1433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41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zh-TW" sz="1400" b="1" kern="100" dirty="0">
                          <a:solidFill>
                            <a:srgbClr val="0000FF"/>
                          </a:solidFill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通識科目 </a:t>
                      </a:r>
                      <a:r>
                        <a:rPr lang="en-US" sz="1400" b="1" kern="100" dirty="0">
                          <a:solidFill>
                            <a:srgbClr val="0000FF"/>
                          </a:solidFill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lang="zh-TW" sz="1400" b="1" kern="100" dirty="0">
                          <a:solidFill>
                            <a:srgbClr val="0000FF"/>
                          </a:solidFill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  <a:endParaRPr lang="zh-TW" sz="1400" b="1" kern="100" dirty="0">
                        <a:solidFill>
                          <a:srgbClr val="0000FF"/>
                        </a:solidFill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0792" marR="60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7751"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endParaRPr lang="en-US" sz="900" kern="100" dirty="0">
                        <a:effectLst/>
                        <a:latin typeface="標楷體" panose="03000509000000000000" pitchFamily="65" charset="-120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英文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1/6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2/6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國文一、國文二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數學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1/3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2/3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1/1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歷史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1/1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生物學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1/1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藝術生活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1/1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全民國防教育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1/2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體育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1/4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2/4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1/1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健康與服務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視聽英文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1/2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2/2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1/2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全民國防教育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2/2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1/2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地理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1/2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化學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1/2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生涯規劃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1/2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音樂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2/1.2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英文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3/6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4/6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2/1.2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國文三、四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2/1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數學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3/3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2/1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生活科技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2/2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健康與護理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3/1.2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英文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5/6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6/6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3/1.2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資訊科技與人工智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   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慧概論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1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2</a:t>
                      </a:r>
                    </a:p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3/2  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</a:rPr>
                        <a:t>本土語文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  <a:p>
                      <a:pPr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Aptos"/>
                      </a:endParaRPr>
                    </a:p>
                  </a:txBody>
                  <a:tcPr marL="60792" marR="60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200878" y="969109"/>
            <a:ext cx="3546632" cy="53145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2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zh-TW" altLang="en-US" sz="1400" b="1" kern="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專業必修課程</a:t>
            </a:r>
            <a:r>
              <a:rPr lang="en-US" sz="1400" b="1" kern="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88</a:t>
            </a:r>
            <a:r>
              <a:rPr lang="zh-TW" altLang="en-US" sz="1400" b="1" kern="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學分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altLang="en-US" sz="1100" b="1" u="sng" kern="100" dirty="0">
                <a:solidFill>
                  <a:srgbClr val="FF0066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一年級課程</a:t>
            </a:r>
            <a:endParaRPr lang="zh-TW" altLang="en-US" sz="1100" b="1" kern="100" dirty="0">
              <a:solidFill>
                <a:srgbClr val="FF0066"/>
              </a:solidFill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1/1 </a:t>
            </a:r>
            <a:r>
              <a:rPr lang="zh-TW" altLang="en-US" sz="1000" dirty="0">
                <a:ea typeface="標楷體" panose="03000509000000000000" pitchFamily="65" charset="-120"/>
              </a:rPr>
              <a:t>寵物產業概論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1/2 </a:t>
            </a:r>
            <a:r>
              <a:rPr lang="zh-TW" altLang="en-US" sz="1000" dirty="0">
                <a:ea typeface="標楷體" panose="03000509000000000000" pitchFamily="65" charset="-120"/>
              </a:rPr>
              <a:t>犬貓學概論</a:t>
            </a:r>
            <a:endParaRPr lang="zh-TW" altLang="en-US" dirty="0"/>
          </a:p>
          <a:p>
            <a:pPr marL="254000" indent="-254000"/>
            <a:r>
              <a:rPr lang="en-US" sz="1000" dirty="0">
                <a:latin typeface="標楷體" panose="03000509000000000000" pitchFamily="65" charset="-120"/>
              </a:rPr>
              <a:t>1/2 </a:t>
            </a:r>
            <a:r>
              <a:rPr lang="zh-TW" altLang="en-US" sz="1000" dirty="0">
                <a:ea typeface="標楷體" panose="03000509000000000000" pitchFamily="65" charset="-120"/>
              </a:rPr>
              <a:t>基礎寵物美容技術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1/2 </a:t>
            </a:r>
            <a:r>
              <a:rPr lang="zh-TW" altLang="en-US" sz="1000" dirty="0">
                <a:ea typeface="標楷體" panose="03000509000000000000" pitchFamily="65" charset="-120"/>
              </a:rPr>
              <a:t>寵物美容工具</a:t>
            </a:r>
            <a:endParaRPr lang="en-US" altLang="zh-TW" sz="1000" dirty="0">
              <a:ea typeface="標楷體" panose="03000509000000000000" pitchFamily="65" charset="-120"/>
            </a:endParaRPr>
          </a:p>
          <a:p>
            <a:endParaRPr lang="en-US" altLang="zh-TW" sz="1000" dirty="0">
              <a:ea typeface="標楷體" panose="03000509000000000000" pitchFamily="65" charset="-12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altLang="en-US" sz="1100" b="1" u="sng" kern="100" dirty="0">
                <a:solidFill>
                  <a:srgbClr val="FF0066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二年級課程</a:t>
            </a:r>
          </a:p>
          <a:p>
            <a:r>
              <a:rPr lang="en-US" sz="1000" dirty="0">
                <a:latin typeface="標楷體" panose="03000509000000000000" pitchFamily="65" charset="-120"/>
              </a:rPr>
              <a:t>2/1 </a:t>
            </a:r>
            <a:r>
              <a:rPr lang="zh-TW" altLang="en-US" sz="1000" dirty="0">
                <a:ea typeface="標楷體" panose="03000509000000000000" pitchFamily="65" charset="-120"/>
              </a:rPr>
              <a:t>化學實驗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2/1 </a:t>
            </a:r>
            <a:r>
              <a:rPr lang="zh-TW" altLang="en-US" sz="1000" dirty="0">
                <a:ea typeface="標楷體" panose="03000509000000000000" pitchFamily="65" charset="-120"/>
              </a:rPr>
              <a:t>有機化學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2/1 </a:t>
            </a:r>
            <a:r>
              <a:rPr lang="zh-TW" altLang="en-US" sz="1000" dirty="0">
                <a:ea typeface="標楷體" panose="03000509000000000000" pitchFamily="65" charset="-120"/>
              </a:rPr>
              <a:t>色彩學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2/1 </a:t>
            </a:r>
            <a:r>
              <a:rPr lang="zh-TW" altLang="en-US" sz="1000" dirty="0">
                <a:ea typeface="標楷體" panose="03000509000000000000" pitchFamily="65" charset="-120"/>
              </a:rPr>
              <a:t>寵物化妝品原料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2/1 </a:t>
            </a:r>
            <a:r>
              <a:rPr lang="zh-TW" altLang="en-US" sz="1000" dirty="0">
                <a:ea typeface="標楷體" panose="03000509000000000000" pitchFamily="65" charset="-120"/>
              </a:rPr>
              <a:t>寵物美容技術</a:t>
            </a:r>
            <a:r>
              <a:rPr lang="en-US" sz="1000" dirty="0">
                <a:ea typeface="標楷體" panose="03000509000000000000" pitchFamily="65" charset="-120"/>
              </a:rPr>
              <a:t>I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2/1 </a:t>
            </a:r>
            <a:r>
              <a:rPr lang="zh-TW" altLang="en-US" sz="1000" dirty="0">
                <a:ea typeface="標楷體" panose="03000509000000000000" pitchFamily="65" charset="-120"/>
              </a:rPr>
              <a:t>寵物服從訓練與行為矯正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2/2 </a:t>
            </a:r>
            <a:r>
              <a:rPr lang="zh-TW" altLang="en-US" sz="1000" dirty="0">
                <a:ea typeface="標楷體" panose="03000509000000000000" pitchFamily="65" charset="-120"/>
              </a:rPr>
              <a:t>微生物學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2/2 </a:t>
            </a:r>
            <a:r>
              <a:rPr lang="zh-TW" altLang="en-US" sz="1000" dirty="0">
                <a:ea typeface="標楷體" panose="03000509000000000000" pitchFamily="65" charset="-120"/>
              </a:rPr>
              <a:t>造型素描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2/2 </a:t>
            </a:r>
            <a:r>
              <a:rPr lang="zh-TW" altLang="en-US" sz="1000" dirty="0">
                <a:ea typeface="標楷體" panose="03000509000000000000" pitchFamily="65" charset="-120"/>
              </a:rPr>
              <a:t>寵物營養學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2/2 </a:t>
            </a:r>
            <a:r>
              <a:rPr lang="zh-TW" altLang="en-US" sz="1000" dirty="0">
                <a:ea typeface="標楷體" panose="03000509000000000000" pitchFamily="65" charset="-120"/>
              </a:rPr>
              <a:t>寵物化妝品調製學暨實驗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2/2 </a:t>
            </a:r>
            <a:r>
              <a:rPr lang="zh-TW" altLang="en-US" sz="1000" dirty="0">
                <a:ea typeface="標楷體" panose="03000509000000000000" pitchFamily="65" charset="-120"/>
              </a:rPr>
              <a:t>寵物美容技術</a:t>
            </a:r>
            <a:r>
              <a:rPr lang="en-US" sz="1000" dirty="0">
                <a:ea typeface="標楷體" panose="03000509000000000000" pitchFamily="65" charset="-120"/>
              </a:rPr>
              <a:t>II</a:t>
            </a:r>
            <a:endParaRPr lang="zh-TW" altLang="en-US" dirty="0"/>
          </a:p>
          <a:p>
            <a:r>
              <a:rPr lang="zh-TW" altLang="en-US" sz="1100" b="1" u="sng" kern="100" dirty="0">
                <a:solidFill>
                  <a:srgbClr val="FF0066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三年級課程</a:t>
            </a:r>
          </a:p>
          <a:p>
            <a:r>
              <a:rPr lang="en-US" sz="1000" dirty="0">
                <a:latin typeface="標楷體" panose="03000509000000000000" pitchFamily="65" charset="-120"/>
              </a:rPr>
              <a:t>3/1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寵物解剖學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3/1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寵物疾病與預防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3/1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寵物皮膚學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3/1 </a:t>
            </a:r>
            <a:r>
              <a:rPr lang="zh-TW" altLang="en-US" sz="1000" dirty="0">
                <a:ea typeface="標楷體" panose="03000509000000000000" pitchFamily="65" charset="-120"/>
              </a:rPr>
              <a:t>寵物基礎造型剪毛</a:t>
            </a:r>
            <a:r>
              <a:rPr lang="en-US" sz="1000" dirty="0">
                <a:ea typeface="標楷體" panose="03000509000000000000" pitchFamily="65" charset="-120"/>
              </a:rPr>
              <a:t>I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3/1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寵物飼育與照護</a:t>
            </a:r>
            <a:r>
              <a:rPr 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(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一</a:t>
            </a:r>
            <a:r>
              <a:rPr 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)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寵物生理學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ea typeface="標楷體" panose="03000509000000000000" pitchFamily="65" charset="-120"/>
              </a:rPr>
              <a:t>寵物基礎按摩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ea typeface="標楷體" panose="03000509000000000000" pitchFamily="65" charset="-120"/>
              </a:rPr>
              <a:t>寵物染色與實作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ea typeface="標楷體" panose="03000509000000000000" pitchFamily="65" charset="-120"/>
              </a:rPr>
              <a:t>寵物基礎造型剪毛</a:t>
            </a:r>
            <a:r>
              <a:rPr lang="en-US" sz="1000" dirty="0">
                <a:ea typeface="標楷體" panose="03000509000000000000" pitchFamily="65" charset="-120"/>
              </a:rPr>
              <a:t>II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獸醫學概論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寵物飼育與照護（二）</a:t>
            </a:r>
            <a:endParaRPr lang="en-US" altLang="zh-TW" sz="1000" dirty="0">
              <a:solidFill>
                <a:srgbClr val="00B050"/>
              </a:solidFill>
              <a:ea typeface="標楷體" panose="03000509000000000000" pitchFamily="65" charset="-120"/>
            </a:endParaRPr>
          </a:p>
          <a:p>
            <a:endParaRPr lang="en-US" altLang="zh-TW" sz="1000" dirty="0">
              <a:ea typeface="標楷體" panose="03000509000000000000" pitchFamily="65" charset="-120"/>
            </a:endParaRPr>
          </a:p>
          <a:p>
            <a:endParaRPr lang="zh-TW" altLang="en-US" dirty="0"/>
          </a:p>
          <a:p>
            <a:r>
              <a:rPr lang="zh-TW" altLang="en-US" sz="1100" b="1" u="sng" kern="100" dirty="0">
                <a:solidFill>
                  <a:srgbClr val="FF0066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四年級課程</a:t>
            </a:r>
          </a:p>
          <a:p>
            <a:r>
              <a:rPr lang="en-US" sz="1000" dirty="0">
                <a:latin typeface="標楷體" panose="03000509000000000000" pitchFamily="65" charset="-120"/>
              </a:rPr>
              <a:t>4/1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動物藥物學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4/1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動物保護與寵物業管理法令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寵物行銷企劃</a:t>
            </a:r>
          </a:p>
          <a:p>
            <a:r>
              <a:rPr 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寵物進階造型剪毛</a:t>
            </a:r>
          </a:p>
          <a:p>
            <a:r>
              <a:rPr 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寵物畢業製作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4/2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獸醫助理實務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寵物店規畫與經營實務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4/2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寵物實務專題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寵物門市服務管理</a:t>
            </a:r>
          </a:p>
          <a:p>
            <a:r>
              <a:rPr lang="zh-TW" altLang="en-US" sz="1200" b="1" u="sng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五年級課程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專業實習</a:t>
            </a:r>
          </a:p>
          <a:p>
            <a:endParaRPr lang="zh-TW" altLang="en-US" sz="1000" dirty="0">
              <a:latin typeface="標楷體" panose="03000509000000000000" pitchFamily="65" charset="-120"/>
            </a:endParaRPr>
          </a:p>
          <a:p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 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 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 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 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 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 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 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 </a:t>
            </a:r>
            <a:endParaRPr lang="zh-TW" altLang="en-US" dirty="0"/>
          </a:p>
        </p:txBody>
      </p:sp>
      <p:sp>
        <p:nvSpPr>
          <p:cNvPr id="9" name="矩形 8"/>
          <p:cNvSpPr/>
          <p:nvPr/>
        </p:nvSpPr>
        <p:spPr>
          <a:xfrm>
            <a:off x="6837056" y="969110"/>
            <a:ext cx="3738292" cy="47687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2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1400" b="1" dirty="0">
                <a:solidFill>
                  <a:srgbClr val="0000FF"/>
                </a:solidFill>
                <a:ea typeface="標楷體" panose="03000509000000000000" pitchFamily="65" charset="-120"/>
              </a:rPr>
              <a:t>專業選修</a:t>
            </a:r>
            <a:r>
              <a:rPr lang="en-US" sz="1400" b="1" dirty="0">
                <a:solidFill>
                  <a:srgbClr val="0000FF"/>
                </a:solidFill>
                <a:ea typeface="標楷體" panose="03000509000000000000" pitchFamily="65" charset="-120"/>
              </a:rPr>
              <a:t>66</a:t>
            </a:r>
            <a:r>
              <a:rPr lang="zh-TW" altLang="en-US" sz="1400" b="1" dirty="0">
                <a:solidFill>
                  <a:srgbClr val="0000FF"/>
                </a:solidFill>
                <a:ea typeface="標楷體" panose="03000509000000000000" pitchFamily="65" charset="-120"/>
              </a:rPr>
              <a:t>學分</a:t>
            </a:r>
            <a:endParaRPr lang="zh-TW" altLang="en-US" sz="1400" b="1" dirty="0">
              <a:solidFill>
                <a:srgbClr val="0000FF"/>
              </a:solidFill>
            </a:endParaRPr>
          </a:p>
          <a:p>
            <a:r>
              <a:rPr lang="zh-TW" altLang="en-US" sz="1200" b="1" u="sng" dirty="0">
                <a:solidFill>
                  <a:srgbClr val="FF0066"/>
                </a:solidFill>
                <a:ea typeface="標楷體" panose="03000509000000000000" pitchFamily="65" charset="-120"/>
              </a:rPr>
              <a:t>一年級課程</a:t>
            </a:r>
            <a:endParaRPr lang="zh-TW" altLang="en-US" sz="1200" b="1" dirty="0">
              <a:solidFill>
                <a:srgbClr val="FF0066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1/1 </a:t>
            </a:r>
            <a:r>
              <a:rPr lang="zh-TW" altLang="en-US" sz="1000" dirty="0">
                <a:ea typeface="標楷體" panose="03000509000000000000" pitchFamily="65" charset="-120"/>
              </a:rPr>
              <a:t>寵物行為學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1/2 </a:t>
            </a:r>
            <a:r>
              <a:rPr lang="zh-TW" altLang="en-US" sz="1000" dirty="0">
                <a:ea typeface="標楷體" panose="03000509000000000000" pitchFamily="65" charset="-120"/>
              </a:rPr>
              <a:t>電腦繪圖軟體應用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1/2 </a:t>
            </a:r>
            <a:r>
              <a:rPr lang="zh-TW" altLang="en-US" sz="1000" dirty="0">
                <a:ea typeface="標楷體" panose="03000509000000000000" pitchFamily="65" charset="-120"/>
              </a:rPr>
              <a:t>寵物美容實務</a:t>
            </a:r>
            <a:endParaRPr lang="zh-TW" altLang="en-US" dirty="0"/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altLang="en-US" sz="1200" b="1" u="sng" kern="100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二年級課程</a:t>
            </a:r>
            <a:endParaRPr lang="zh-TW" altLang="en-US" sz="1200" b="1" kern="100" dirty="0">
              <a:solidFill>
                <a:srgbClr val="FF0066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2/1 </a:t>
            </a:r>
            <a:r>
              <a:rPr lang="zh-TW" altLang="en-US" sz="1000" dirty="0">
                <a:ea typeface="標楷體" panose="03000509000000000000" pitchFamily="65" charset="-120"/>
              </a:rPr>
              <a:t>寵物用品學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2/1 </a:t>
            </a:r>
            <a:r>
              <a:rPr lang="zh-TW" altLang="en-US" sz="1000" dirty="0">
                <a:ea typeface="標楷體" panose="03000509000000000000" pitchFamily="65" charset="-120"/>
              </a:rPr>
              <a:t>寵物攝影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2/1 </a:t>
            </a:r>
            <a:r>
              <a:rPr lang="zh-TW" altLang="en-US" sz="1000" dirty="0">
                <a:ea typeface="標楷體" panose="03000509000000000000" pitchFamily="65" charset="-120"/>
              </a:rPr>
              <a:t>寵物資訊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2/2 </a:t>
            </a:r>
            <a:r>
              <a:rPr lang="zh-TW" altLang="en-US" sz="1000" dirty="0">
                <a:ea typeface="標楷體" panose="03000509000000000000" pitchFamily="65" charset="-120"/>
              </a:rPr>
              <a:t>服務業管理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2/2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動物輔助治療應用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2/2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寵物生死學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zh-TW" altLang="en-US" sz="1200" b="1" u="sng" dirty="0">
                <a:solidFill>
                  <a:srgbClr val="FF0066"/>
                </a:solidFill>
                <a:ea typeface="標楷體" panose="03000509000000000000" pitchFamily="65" charset="-120"/>
              </a:rPr>
              <a:t>三年級課程</a:t>
            </a:r>
            <a:endParaRPr lang="zh-TW" altLang="en-US" sz="1200" b="1" dirty="0">
              <a:solidFill>
                <a:srgbClr val="FF0066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3/1 </a:t>
            </a:r>
            <a:r>
              <a:rPr lang="zh-TW" altLang="en-US" sz="1000" dirty="0">
                <a:ea typeface="標楷體" panose="03000509000000000000" pitchFamily="65" charset="-120"/>
              </a:rPr>
              <a:t>寵物飼料及鮮食配方實務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3/1 </a:t>
            </a:r>
            <a:r>
              <a:rPr lang="zh-TW" altLang="en-US" sz="1000" dirty="0">
                <a:ea typeface="標楷體" panose="03000509000000000000" pitchFamily="65" charset="-120"/>
              </a:rPr>
              <a:t>寵物繁殖管理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3/1 </a:t>
            </a:r>
            <a:r>
              <a:rPr lang="zh-TW" altLang="en-US" sz="1000" dirty="0">
                <a:ea typeface="標楷體" panose="03000509000000000000" pitchFamily="65" charset="-120"/>
              </a:rPr>
              <a:t>寵物專業英文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3/1 </a:t>
            </a:r>
            <a:r>
              <a:rPr lang="zh-TW" altLang="en-US" sz="1000" dirty="0">
                <a:ea typeface="標楷體" panose="03000509000000000000" pitchFamily="65" charset="-120"/>
              </a:rPr>
              <a:t>應用文寫作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ea typeface="標楷體" panose="03000509000000000000" pitchFamily="65" charset="-120"/>
              </a:rPr>
              <a:t>寵物化妝品配方設計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ea typeface="標楷體" panose="03000509000000000000" pitchFamily="65" charset="-120"/>
              </a:rPr>
              <a:t>寵物配飾設計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ea typeface="標楷體" panose="03000509000000000000" pitchFamily="65" charset="-120"/>
              </a:rPr>
              <a:t>指導手訓練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solidFill>
                  <a:srgbClr val="00B050"/>
                </a:solidFill>
                <a:ea typeface="標楷體" panose="03000509000000000000" pitchFamily="65" charset="-120"/>
              </a:rPr>
              <a:t>寵物衛生與管理 </a:t>
            </a:r>
            <a:endParaRPr lang="zh-TW" altLang="en-US" dirty="0">
              <a:solidFill>
                <a:srgbClr val="00B050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3/2 </a:t>
            </a:r>
            <a:r>
              <a:rPr lang="zh-TW" altLang="en-US" sz="1000" dirty="0">
                <a:ea typeface="標楷體" panose="03000509000000000000" pitchFamily="65" charset="-120"/>
              </a:rPr>
              <a:t>寵物專業證照輔導</a:t>
            </a:r>
            <a:r>
              <a:rPr lang="en-US" sz="1000" dirty="0">
                <a:ea typeface="標楷體" panose="03000509000000000000" pitchFamily="65" charset="-120"/>
              </a:rPr>
              <a:t>1</a:t>
            </a:r>
            <a:endParaRPr lang="zh-TW" altLang="en-US" dirty="0"/>
          </a:p>
          <a:p>
            <a:r>
              <a:rPr lang="zh-TW" altLang="en-US" sz="1200" b="1" u="sng" dirty="0">
                <a:solidFill>
                  <a:srgbClr val="FF0066"/>
                </a:solidFill>
                <a:ea typeface="標楷體" panose="03000509000000000000" pitchFamily="65" charset="-120"/>
              </a:rPr>
              <a:t>四年級課程</a:t>
            </a:r>
            <a:endParaRPr lang="zh-TW" altLang="en-US" sz="1200" b="1" dirty="0">
              <a:solidFill>
                <a:srgbClr val="FF0066"/>
              </a:solidFill>
            </a:endParaRPr>
          </a:p>
          <a:p>
            <a:r>
              <a:rPr lang="en-US" sz="1000" dirty="0">
                <a:latin typeface="標楷體" panose="03000509000000000000" pitchFamily="65" charset="-120"/>
              </a:rPr>
              <a:t>4/1 </a:t>
            </a:r>
            <a:r>
              <a:rPr lang="zh-TW" altLang="en-US" sz="1000" dirty="0">
                <a:ea typeface="標楷體" panose="03000509000000000000" pitchFamily="65" charset="-120"/>
              </a:rPr>
              <a:t>寵物創意商品開發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4/1 </a:t>
            </a:r>
            <a:r>
              <a:rPr lang="zh-TW" altLang="en-US" sz="1000" dirty="0">
                <a:ea typeface="標楷體" panose="03000509000000000000" pitchFamily="65" charset="-120"/>
              </a:rPr>
              <a:t>水族寵物飼養管理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4/1 </a:t>
            </a:r>
            <a:r>
              <a:rPr lang="zh-TW" altLang="en-US" sz="1000" dirty="0">
                <a:ea typeface="標楷體" panose="03000509000000000000" pitchFamily="65" charset="-120"/>
              </a:rPr>
              <a:t>人事管理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4/1 </a:t>
            </a:r>
            <a:r>
              <a:rPr lang="zh-TW" altLang="en-US" sz="1000" dirty="0">
                <a:ea typeface="標楷體" panose="03000509000000000000" pitchFamily="65" charset="-120"/>
              </a:rPr>
              <a:t>專業日文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4/1 </a:t>
            </a:r>
            <a:r>
              <a:rPr lang="zh-TW" altLang="en-US" sz="1000" dirty="0">
                <a:ea typeface="標楷體" panose="03000509000000000000" pitchFamily="65" charset="-120"/>
              </a:rPr>
              <a:t>寵物專業證照輔導</a:t>
            </a:r>
            <a:r>
              <a:rPr lang="en-US" sz="1000" dirty="0">
                <a:ea typeface="標楷體" panose="03000509000000000000" pitchFamily="65" charset="-120"/>
              </a:rPr>
              <a:t>2</a:t>
            </a:r>
          </a:p>
          <a:p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4/2 </a:t>
            </a:r>
            <a:r>
              <a:rPr lang="zh-TW" altLang="en-US" sz="1000" dirty="0">
                <a:ea typeface="標楷體" panose="03000509000000000000" pitchFamily="65" charset="-120"/>
              </a:rPr>
              <a:t>寵物進階按摩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4/2 </a:t>
            </a:r>
            <a:r>
              <a:rPr lang="zh-TW" altLang="en-US" sz="1000" dirty="0">
                <a:ea typeface="標楷體" panose="03000509000000000000" pitchFamily="65" charset="-120"/>
              </a:rPr>
              <a:t>網路行銷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4/2 </a:t>
            </a:r>
            <a:r>
              <a:rPr lang="zh-TW" altLang="en-US" sz="1000" dirty="0">
                <a:ea typeface="標楷體" panose="03000509000000000000" pitchFamily="65" charset="-120"/>
              </a:rPr>
              <a:t>寵物化妝品檢驗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4/2 </a:t>
            </a:r>
            <a:r>
              <a:rPr lang="zh-TW" altLang="en-US" sz="1000" dirty="0">
                <a:ea typeface="標楷體" panose="03000509000000000000" pitchFamily="65" charset="-120"/>
              </a:rPr>
              <a:t>產業消費心理學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4/2 </a:t>
            </a:r>
            <a:r>
              <a:rPr lang="zh-TW" altLang="en-US" sz="1000" dirty="0">
                <a:ea typeface="標楷體" panose="03000509000000000000" pitchFamily="65" charset="-120"/>
              </a:rPr>
              <a:t>職涯發展與倫理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4/2 </a:t>
            </a:r>
            <a:r>
              <a:rPr lang="zh-TW" altLang="en-US" sz="1000" dirty="0">
                <a:ea typeface="標楷體" panose="03000509000000000000" pitchFamily="65" charset="-120"/>
              </a:rPr>
              <a:t>工作犬概論</a:t>
            </a:r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4/2 </a:t>
            </a:r>
            <a:r>
              <a:rPr lang="zh-TW" altLang="en-US" sz="1000" dirty="0">
                <a:ea typeface="標楷體" panose="03000509000000000000" pitchFamily="65" charset="-120"/>
              </a:rPr>
              <a:t>寵物美容競賽技術</a:t>
            </a:r>
            <a:endParaRPr lang="zh-TW" altLang="en-US" dirty="0"/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altLang="zh-TW" sz="1200" b="1" u="sng" kern="100" dirty="0">
                <a:solidFill>
                  <a:srgbClr val="FF0066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五年級課程</a:t>
            </a:r>
            <a:endParaRPr lang="zh-TW" altLang="zh-TW" sz="1200" b="1" kern="100" dirty="0">
              <a:solidFill>
                <a:srgbClr val="FF0066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5/2 </a:t>
            </a:r>
            <a:r>
              <a:rPr lang="zh-TW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水族箱造景技術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5/2 </a:t>
            </a:r>
            <a:r>
              <a:rPr lang="zh-TW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寵物經絡學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5/2 </a:t>
            </a:r>
            <a:r>
              <a:rPr lang="zh-TW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海外實習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5/2 </a:t>
            </a:r>
            <a:r>
              <a:rPr lang="zh-TW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流行設計概論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5/2 </a:t>
            </a:r>
            <a:r>
              <a:rPr lang="zh-TW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財務分析管理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5/2 </a:t>
            </a:r>
            <a:r>
              <a:rPr lang="zh-TW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進階創意染色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5/2 </a:t>
            </a:r>
            <a:r>
              <a:rPr lang="zh-TW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寵物健康食品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5/2 </a:t>
            </a:r>
            <a:r>
              <a:rPr lang="zh-TW" altLang="zh-TW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寵物中醫概論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5/2 </a:t>
            </a:r>
            <a:r>
              <a:rPr lang="zh-TW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敏捷犬訓練</a:t>
            </a:r>
          </a:p>
          <a:p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5/2 </a:t>
            </a:r>
            <a:r>
              <a:rPr lang="zh-TW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寵物芳香療法與水療</a:t>
            </a:r>
          </a:p>
          <a:p>
            <a:endParaRPr lang="zh-TW" altLang="en-US" dirty="0"/>
          </a:p>
          <a:p>
            <a:r>
              <a:rPr lang="en-US" sz="1000" dirty="0">
                <a:latin typeface="標楷體" panose="03000509000000000000" pitchFamily="65" charset="-120"/>
              </a:rPr>
              <a:t> 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544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</Words>
  <Application>Microsoft Office PowerPoint</Application>
  <PresentationFormat>寬螢幕</PresentationFormat>
  <Paragraphs>137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8" baseType="lpstr">
      <vt:lpstr>新細明體</vt:lpstr>
      <vt:lpstr>標楷體</vt:lpstr>
      <vt:lpstr>Aptos</vt:lpstr>
      <vt:lpstr>Aptos Display</vt:lpstr>
      <vt:lpstr>Arial</vt:lpstr>
      <vt:lpstr>Office 佈景主題</vt:lpstr>
      <vt:lpstr>寵物照護與美容系 日間部五專 </vt:lpstr>
      <vt:lpstr>寵物照護與美容系日五專課程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hsiaohsin ferng</dc:creator>
  <cp:lastModifiedBy>hsiaohsin ferng</cp:lastModifiedBy>
  <cp:revision>1</cp:revision>
  <dcterms:created xsi:type="dcterms:W3CDTF">2025-11-15T16:55:29Z</dcterms:created>
  <dcterms:modified xsi:type="dcterms:W3CDTF">2025-11-15T16:57:32Z</dcterms:modified>
</cp:coreProperties>
</file>